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7559675" cx="10080625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07000" y="812520"/>
            <a:ext cx="5345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:notes"/>
          <p:cNvSpPr/>
          <p:nvPr>
            <p:ph idx="2" type="sldImg"/>
          </p:nvPr>
        </p:nvSpPr>
        <p:spPr>
          <a:xfrm>
            <a:off x="1106640" y="812880"/>
            <a:ext cx="5345280" cy="400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p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ad24cd835_0_0:notes"/>
          <p:cNvSpPr txBox="1"/>
          <p:nvPr/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6ad24cd835_0_0:notes"/>
          <p:cNvSpPr/>
          <p:nvPr>
            <p:ph idx="2" type="sldImg"/>
          </p:nvPr>
        </p:nvSpPr>
        <p:spPr>
          <a:xfrm>
            <a:off x="1106640" y="812880"/>
            <a:ext cx="5345400" cy="400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Google Shape;194;g6ad24cd835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9:notes"/>
          <p:cNvSpPr/>
          <p:nvPr>
            <p:ph idx="2" type="sldImg"/>
          </p:nvPr>
        </p:nvSpPr>
        <p:spPr>
          <a:xfrm>
            <a:off x="1106640" y="812880"/>
            <a:ext cx="5345280" cy="400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Google Shape;202;p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0:notes"/>
          <p:cNvSpPr/>
          <p:nvPr>
            <p:ph idx="2" type="sldImg"/>
          </p:nvPr>
        </p:nvSpPr>
        <p:spPr>
          <a:xfrm>
            <a:off x="1107000" y="812520"/>
            <a:ext cx="5345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1:notes"/>
          <p:cNvSpPr/>
          <p:nvPr>
            <p:ph idx="2" type="sldImg"/>
          </p:nvPr>
        </p:nvSpPr>
        <p:spPr>
          <a:xfrm>
            <a:off x="1106640" y="812880"/>
            <a:ext cx="5345280" cy="400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p1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2:notes"/>
          <p:cNvSpPr/>
          <p:nvPr>
            <p:ph idx="2" type="sldImg"/>
          </p:nvPr>
        </p:nvSpPr>
        <p:spPr>
          <a:xfrm>
            <a:off x="1107000" y="812520"/>
            <a:ext cx="5345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3:notes"/>
          <p:cNvSpPr/>
          <p:nvPr>
            <p:ph idx="2" type="sldImg"/>
          </p:nvPr>
        </p:nvSpPr>
        <p:spPr>
          <a:xfrm>
            <a:off x="1106640" y="812880"/>
            <a:ext cx="5345280" cy="400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0" name="Google Shape;230;p1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4:notes"/>
          <p:cNvSpPr/>
          <p:nvPr>
            <p:ph idx="2" type="sldImg"/>
          </p:nvPr>
        </p:nvSpPr>
        <p:spPr>
          <a:xfrm>
            <a:off x="1107000" y="812520"/>
            <a:ext cx="5345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5:notes"/>
          <p:cNvSpPr/>
          <p:nvPr>
            <p:ph idx="2" type="sldImg"/>
          </p:nvPr>
        </p:nvSpPr>
        <p:spPr>
          <a:xfrm>
            <a:off x="1106640" y="812880"/>
            <a:ext cx="5345280" cy="400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Google Shape;244;p1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6:notes"/>
          <p:cNvSpPr/>
          <p:nvPr>
            <p:ph idx="2" type="sldImg"/>
          </p:nvPr>
        </p:nvSpPr>
        <p:spPr>
          <a:xfrm>
            <a:off x="1107000" y="812520"/>
            <a:ext cx="5345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7:notes"/>
          <p:cNvSpPr/>
          <p:nvPr>
            <p:ph idx="2" type="sldImg"/>
          </p:nvPr>
        </p:nvSpPr>
        <p:spPr>
          <a:xfrm>
            <a:off x="1106640" y="812880"/>
            <a:ext cx="5345280" cy="400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8" name="Google Shape;258;p1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:notes"/>
          <p:cNvSpPr/>
          <p:nvPr>
            <p:ph idx="2" type="sldImg"/>
          </p:nvPr>
        </p:nvSpPr>
        <p:spPr>
          <a:xfrm>
            <a:off x="1108080" y="814320"/>
            <a:ext cx="5346720" cy="4010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" name="Google Shape;130;p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8:notes"/>
          <p:cNvSpPr/>
          <p:nvPr>
            <p:ph idx="2" type="sldImg"/>
          </p:nvPr>
        </p:nvSpPr>
        <p:spPr>
          <a:xfrm>
            <a:off x="1106640" y="812880"/>
            <a:ext cx="5345280" cy="400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6" name="Google Shape;266;p1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56e57830f_0_5:notes"/>
          <p:cNvSpPr txBox="1"/>
          <p:nvPr/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656e57830f_0_5:notes"/>
          <p:cNvSpPr/>
          <p:nvPr>
            <p:ph idx="2" type="sldImg"/>
          </p:nvPr>
        </p:nvSpPr>
        <p:spPr>
          <a:xfrm>
            <a:off x="1106640" y="812880"/>
            <a:ext cx="5345400" cy="400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g656e57830f_0_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1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1:notes"/>
          <p:cNvSpPr/>
          <p:nvPr>
            <p:ph idx="2" type="sldImg"/>
          </p:nvPr>
        </p:nvSpPr>
        <p:spPr>
          <a:xfrm>
            <a:off x="1106640" y="812880"/>
            <a:ext cx="5345280" cy="400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p2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0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0:notes"/>
          <p:cNvSpPr/>
          <p:nvPr>
            <p:ph idx="2" type="sldImg"/>
          </p:nvPr>
        </p:nvSpPr>
        <p:spPr>
          <a:xfrm>
            <a:off x="1106640" y="812880"/>
            <a:ext cx="5345280" cy="400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2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56e57830f_0_12:notes"/>
          <p:cNvSpPr txBox="1"/>
          <p:nvPr/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656e57830f_0_12:notes"/>
          <p:cNvSpPr/>
          <p:nvPr>
            <p:ph idx="2" type="sldImg"/>
          </p:nvPr>
        </p:nvSpPr>
        <p:spPr>
          <a:xfrm>
            <a:off x="1106640" y="812880"/>
            <a:ext cx="5345400" cy="400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g656e57830f_0_1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9:notes"/>
          <p:cNvSpPr/>
          <p:nvPr>
            <p:ph idx="2" type="sldImg"/>
          </p:nvPr>
        </p:nvSpPr>
        <p:spPr>
          <a:xfrm>
            <a:off x="1106640" y="812880"/>
            <a:ext cx="5345280" cy="400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2" name="Google Shape;312;p1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ad24cd835_0_23:notes"/>
          <p:cNvSpPr txBox="1"/>
          <p:nvPr/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6ad24cd835_0_23:notes"/>
          <p:cNvSpPr/>
          <p:nvPr>
            <p:ph idx="2" type="sldImg"/>
          </p:nvPr>
        </p:nvSpPr>
        <p:spPr>
          <a:xfrm>
            <a:off x="1106640" y="812880"/>
            <a:ext cx="5345400" cy="400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Google Shape;320;g6ad24cd835_0_2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2:notes"/>
          <p:cNvSpPr/>
          <p:nvPr>
            <p:ph idx="2" type="sldImg"/>
          </p:nvPr>
        </p:nvSpPr>
        <p:spPr>
          <a:xfrm>
            <a:off x="1106640" y="812880"/>
            <a:ext cx="5345280" cy="400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8" name="Google Shape;328;p2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:notes"/>
          <p:cNvSpPr/>
          <p:nvPr>
            <p:ph idx="2" type="sldImg"/>
          </p:nvPr>
        </p:nvSpPr>
        <p:spPr>
          <a:xfrm>
            <a:off x="1106640" y="812880"/>
            <a:ext cx="5345280" cy="400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" name="Google Shape;138;p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:notes"/>
          <p:cNvSpPr/>
          <p:nvPr>
            <p:ph idx="2" type="sldImg"/>
          </p:nvPr>
        </p:nvSpPr>
        <p:spPr>
          <a:xfrm>
            <a:off x="1106640" y="812880"/>
            <a:ext cx="5345280" cy="400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:notes"/>
          <p:cNvSpPr/>
          <p:nvPr>
            <p:ph idx="2" type="sldImg"/>
          </p:nvPr>
        </p:nvSpPr>
        <p:spPr>
          <a:xfrm>
            <a:off x="1106640" y="812880"/>
            <a:ext cx="5345280" cy="400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" name="Google Shape;154;p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6:notes"/>
          <p:cNvSpPr/>
          <p:nvPr>
            <p:ph idx="2" type="sldImg"/>
          </p:nvPr>
        </p:nvSpPr>
        <p:spPr>
          <a:xfrm>
            <a:off x="1106640" y="812880"/>
            <a:ext cx="5345280" cy="400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" name="Google Shape;162;p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7:notes"/>
          <p:cNvSpPr/>
          <p:nvPr>
            <p:ph idx="2" type="sldImg"/>
          </p:nvPr>
        </p:nvSpPr>
        <p:spPr>
          <a:xfrm>
            <a:off x="1106640" y="812880"/>
            <a:ext cx="5345280" cy="400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0" name="Google Shape;170;p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8:notes"/>
          <p:cNvSpPr/>
          <p:nvPr>
            <p:ph idx="2" type="sldImg"/>
          </p:nvPr>
        </p:nvSpPr>
        <p:spPr>
          <a:xfrm>
            <a:off x="1106640" y="812880"/>
            <a:ext cx="5345280" cy="400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" name="Google Shape;178;p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ad24cd835_0_12:notes"/>
          <p:cNvSpPr txBox="1"/>
          <p:nvPr/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6ad24cd835_0_12:notes"/>
          <p:cNvSpPr/>
          <p:nvPr>
            <p:ph idx="2" type="sldImg"/>
          </p:nvPr>
        </p:nvSpPr>
        <p:spPr>
          <a:xfrm>
            <a:off x="1106640" y="812880"/>
            <a:ext cx="5345400" cy="400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" name="Google Shape;186;g6ad24cd835_0_1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2"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2"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3"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4"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2"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3"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4"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5"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6"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2"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idx="1"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"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2"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3"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2"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3"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2"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idx="3"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4"/>
          <p:cNvSpPr txBox="1"/>
          <p:nvPr>
            <p:ph idx="1"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2"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5"/>
          <p:cNvSpPr txBox="1"/>
          <p:nvPr>
            <p:ph idx="1"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2"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3"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4"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1"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2"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6"/>
          <p:cNvSpPr txBox="1"/>
          <p:nvPr>
            <p:ph idx="3"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4"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5"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6"/>
          <p:cNvSpPr txBox="1"/>
          <p:nvPr>
            <p:ph idx="6"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"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1"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2"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3"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3"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2"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3"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5806440"/>
            <a:ext cx="10079640" cy="1754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idx="10"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" name="Google Shape;14;p1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" name="Google Shape;15;p1"/>
          <p:cNvSpPr txBox="1"/>
          <p:nvPr>
            <p:ph idx="1"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0"/>
            <a:ext cx="10076760" cy="9417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DFF2FC"/>
              </a:gs>
              <a:gs pos="100000">
                <a:srgbClr val="009BDD"/>
              </a:gs>
            </a:gsLst>
            <a:lin ang="10800000" scaled="0"/>
          </a:gradFill>
          <a:ln>
            <a:noFill/>
          </a:ln>
        </p:spPr>
      </p:sp>
      <p:sp>
        <p:nvSpPr>
          <p:cNvPr id="66" name="Google Shape;66;p14"/>
          <p:cNvSpPr/>
          <p:nvPr/>
        </p:nvSpPr>
        <p:spPr>
          <a:xfrm>
            <a:off x="0" y="6620400"/>
            <a:ext cx="10076760" cy="9417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DFF2FC"/>
              </a:gs>
              <a:gs pos="100000">
                <a:srgbClr val="009BDD"/>
              </a:gs>
            </a:gsLst>
            <a:lin ang="10800000" scaled="0"/>
          </a:gradFill>
          <a:ln>
            <a:noFill/>
          </a:ln>
        </p:spPr>
      </p:sp>
      <p:sp>
        <p:nvSpPr>
          <p:cNvPr id="67" name="Google Shape;67;p14"/>
          <p:cNvSpPr txBox="1"/>
          <p:nvPr>
            <p:ph idx="10"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8" name="Google Shape;68;p14"/>
          <p:cNvSpPr txBox="1"/>
          <p:nvPr>
            <p:ph idx="11"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0" name="Google Shape;70;p14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/>
        </p:nvSpPr>
        <p:spPr>
          <a:xfrm>
            <a:off x="0" y="1492200"/>
            <a:ext cx="10080000" cy="296028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IDENTIFICAÇÃO DE ASSINATURAS DE PORTAIS DE DADOS ABERTOS: UMA INICIATIVA OPEN</a:t>
            </a:r>
            <a:br>
              <a:rPr b="0" i="0" lang="pt-BR" sz="1800" u="none" cap="none" strike="noStrike"/>
            </a:br>
            <a:r>
              <a:rPr b="0" i="0" lang="pt-BR" sz="3200" u="none" cap="none" strike="noStrik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br>
              <a:rPr b="0" i="0" lang="pt-BR" sz="1800" u="none" cap="none" strike="noStrike"/>
            </a:br>
            <a:br>
              <a:rPr b="0" i="0" lang="pt-BR" sz="1800" u="none" cap="none" strike="noStrike"/>
            </a:br>
            <a:r>
              <a:rPr b="0" i="0" lang="pt-BR" sz="1800" u="none" cap="none" strike="noStrik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Aluno: Giovanni Fonseca</a:t>
            </a:r>
            <a:br>
              <a:rPr b="0" i="0" lang="pt-BR" sz="1800" u="none" cap="none" strike="noStrike"/>
            </a:br>
            <a:r>
              <a:rPr b="0" i="0" lang="pt-BR" sz="1800" u="none" cap="none" strike="noStrik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Orientador: Prof. Dr. Andreiwid Sheffer Corrêa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7"/>
          <p:cNvSpPr txBox="1"/>
          <p:nvPr/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/>
        </p:nvSpPr>
        <p:spPr>
          <a:xfrm>
            <a:off x="504000" y="301320"/>
            <a:ext cx="9071700" cy="637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Fundamentação teórica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6"/>
          <p:cNvSpPr txBox="1"/>
          <p:nvPr/>
        </p:nvSpPr>
        <p:spPr>
          <a:xfrm>
            <a:off x="504000" y="1769040"/>
            <a:ext cx="9071700" cy="47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9144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pt-BR" sz="32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Open Government Data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</a:pPr>
            <a:r>
              <a:rPr b="0" i="0" lang="pt-BR" sz="24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Dados sobre negociações oficiais do governo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</a:pPr>
            <a:r>
              <a:rPr b="0" i="0" lang="pt-BR" sz="24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Banco de dados de concursos públicos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</a:pPr>
            <a:r>
              <a:rPr b="0" i="0" lang="pt-BR" sz="24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Dados sociais, dos mais variados tipos, economia, saúde, desemprego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</a:pPr>
            <a:r>
              <a:rPr b="0" i="0" lang="pt-BR" sz="24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Dados meteorológicos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</a:pPr>
            <a:r>
              <a:rPr b="0" i="0" lang="pt-BR" sz="24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Informações de transporte, sobre tráfego, trânsito, obras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 txBox="1"/>
          <p:nvPr/>
        </p:nvSpPr>
        <p:spPr>
          <a:xfrm>
            <a:off x="7227360" y="6887160"/>
            <a:ext cx="23484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Fundamentação teórica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7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CKAN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9144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pt-BR" sz="32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O CKAN é uma ferramenta utilizada na construção de portais de dados abertos, que serve como apoio na publicação e gestão da coleta de dados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9144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pt-BR" sz="32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Open Knowledge Foundation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7"/>
          <p:cNvSpPr txBox="1"/>
          <p:nvPr/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81640"/>
            <a:ext cx="10058400" cy="398736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8"/>
          <p:cNvSpPr txBox="1"/>
          <p:nvPr/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Fundamentação teórica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9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Socrata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9144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pt-BR" sz="32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A ferramenta Socrata foi criada em 2007, por Kevin Merritt, e foi um dos softwares mais utilizados até o surgimento da CKAN, que passou a dominar o mercado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9144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pt-BR" sz="32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1.000 agências governamentais estão utilizando esta plataforma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9"/>
          <p:cNvSpPr txBox="1"/>
          <p:nvPr/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80560"/>
            <a:ext cx="10058400" cy="398952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0"/>
          <p:cNvSpPr txBox="1"/>
          <p:nvPr/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Fundamentação teórica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1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ArcGis Open Data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9144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pt-BR" sz="32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O ArcGiS, criado pela ESRI (Environmental Systems Research Institute), é um conjunto de softwares integrados voltado para análise e processamento de dados geográficos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1"/>
          <p:cNvSpPr txBox="1"/>
          <p:nvPr/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15960"/>
            <a:ext cx="10058400" cy="451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2"/>
          <p:cNvSpPr txBox="1"/>
          <p:nvPr/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Fundamentação teórica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/>
        </p:nvSpPr>
        <p:spPr>
          <a:xfrm>
            <a:off x="504000" y="1769040"/>
            <a:ext cx="9071640" cy="507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Junar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74295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pt-BR" sz="26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Independência dos backends de aplicativos, suporte para todos os tipos de formato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74295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pt-BR" sz="26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Não requer recursos caros para instalação e uso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74295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pt-BR" sz="26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Dados compatíveis para serem baixados em qualquer dispositivo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74295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pt-BR" sz="26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API utilizada suporta tranquilamente o compartilhamento máquina a máquina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3"/>
          <p:cNvSpPr txBox="1"/>
          <p:nvPr/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04080"/>
            <a:ext cx="10058400" cy="454176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4"/>
          <p:cNvSpPr txBox="1"/>
          <p:nvPr/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Fundamentação teórica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5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8001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pt-BR" sz="28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Uma API é um conjunto de padrões programáveis com a intenção de comunicar softwares uns com os outros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8001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pt-BR" sz="28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Uma das principais funções de uma API é possibilitar a extração de dados por meio de requisições Web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5"/>
          <p:cNvSpPr txBox="1"/>
          <p:nvPr/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/>
          <p:nvPr/>
        </p:nvSpPr>
        <p:spPr>
          <a:xfrm>
            <a:off x="504000" y="284760"/>
            <a:ext cx="9071640" cy="67068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8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9144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pt-BR" sz="32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Dados abertos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9144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pt-BR" sz="32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Plataformas de dados abertos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9144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pt-BR" sz="32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9144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pt-BR" sz="32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8"/>
          <p:cNvSpPr txBox="1"/>
          <p:nvPr/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Metodologia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6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71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pt-BR" sz="20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1. Estudo da documentação das plataformas abertas disponíveis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5715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pt-BR" sz="20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2. Realização de uma comparação entre elas em termos de complexidade, quantidade de conteúdo, disponibilidade etc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5715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pt-BR" sz="20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3. Selecionar as APIs, priorizando aquelas que identificam unicamente o produto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5715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pt-BR" sz="20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4. Integrar as API’s com o ambiente Python, utilizando a plataforma Júpiter Notebook, integração essa necessária para a execução dos algoritmos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5715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pt-BR" sz="20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5. Testar as massas de URL</a:t>
            </a:r>
            <a:r>
              <a:rPr lang="pt-BR" sz="2000">
                <a:solidFill>
                  <a:srgbClr val="0066CC"/>
                </a:solidFill>
              </a:rPr>
              <a:t>s</a:t>
            </a:r>
            <a:r>
              <a:rPr b="0" i="0" lang="pt-BR" sz="20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obtidas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6"/>
          <p:cNvSpPr txBox="1"/>
          <p:nvPr/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 txBox="1"/>
          <p:nvPr/>
        </p:nvSpPr>
        <p:spPr>
          <a:xfrm>
            <a:off x="504000" y="301320"/>
            <a:ext cx="9071700" cy="637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Metodologia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7"/>
          <p:cNvSpPr txBox="1"/>
          <p:nvPr/>
        </p:nvSpPr>
        <p:spPr>
          <a:xfrm>
            <a:off x="504000" y="1747301"/>
            <a:ext cx="9361800" cy="48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715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pt-BR" sz="2000">
                <a:solidFill>
                  <a:srgbClr val="0066CC"/>
                </a:solidFill>
              </a:rPr>
              <a:t>Tabela comparativa:</a:t>
            </a:r>
            <a:endParaRPr sz="2000">
              <a:solidFill>
                <a:srgbClr val="0066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66CC"/>
                </a:solidFill>
              </a:rPr>
              <a:t>Disponibilidade de formatos de arquivo</a:t>
            </a:r>
            <a:endParaRPr sz="2000">
              <a:solidFill>
                <a:srgbClr val="0066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66CC"/>
                </a:solidFill>
              </a:rPr>
              <a:t>Categorização e apresentação visual</a:t>
            </a:r>
            <a:endParaRPr sz="2000">
              <a:solidFill>
                <a:srgbClr val="0066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66CC"/>
                </a:solidFill>
              </a:rPr>
              <a:t>Análise de dados</a:t>
            </a:r>
            <a:endParaRPr sz="2000">
              <a:solidFill>
                <a:srgbClr val="0066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66CC"/>
                </a:solidFill>
              </a:rPr>
              <a:t>Open Source</a:t>
            </a:r>
            <a:endParaRPr sz="2000">
              <a:solidFill>
                <a:srgbClr val="0066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66CC"/>
                </a:solidFill>
              </a:rPr>
              <a:t>Versão gratuita</a:t>
            </a:r>
            <a:endParaRPr sz="2000">
              <a:solidFill>
                <a:srgbClr val="0066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66CC"/>
                </a:solidFill>
              </a:rPr>
              <a:t>Documentação</a:t>
            </a:r>
            <a:endParaRPr sz="2000">
              <a:solidFill>
                <a:srgbClr val="0066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66CC"/>
                </a:solidFill>
              </a:rPr>
              <a:t>Acesso aos dados via API</a:t>
            </a:r>
            <a:endParaRPr sz="2000">
              <a:solidFill>
                <a:srgbClr val="0066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66CC"/>
                </a:solidFill>
              </a:rPr>
              <a:t>Variedade de APIs</a:t>
            </a:r>
            <a:endParaRPr sz="2000">
              <a:solidFill>
                <a:srgbClr val="0066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66CC"/>
                </a:solidFill>
              </a:rPr>
              <a:t>Penetração de mercado</a:t>
            </a:r>
            <a:endParaRPr sz="2000">
              <a:solidFill>
                <a:srgbClr val="0066CC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7"/>
          <p:cNvSpPr txBox="1"/>
          <p:nvPr/>
        </p:nvSpPr>
        <p:spPr>
          <a:xfrm>
            <a:off x="7227360" y="6887160"/>
            <a:ext cx="23484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8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Metodologia - </a:t>
            </a:r>
            <a:r>
              <a:rPr lang="pt-BR" sz="4400">
                <a:solidFill>
                  <a:srgbClr val="FFFFFF"/>
                </a:solidFill>
              </a:rPr>
              <a:t>Desafios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8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9144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pt-BR" sz="32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Documentações “escondidas”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9144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pt-BR" sz="32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Falta de informação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8"/>
          <p:cNvSpPr txBox="1"/>
          <p:nvPr/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rgbClr val="FFFFFF"/>
                </a:solidFill>
              </a:rPr>
              <a:t>Resultados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9"/>
          <p:cNvSpPr txBox="1"/>
          <p:nvPr/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000" y="1043640"/>
            <a:ext cx="4629960" cy="274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6760" y="1043640"/>
            <a:ext cx="5086080" cy="274896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9"/>
          <p:cNvSpPr/>
          <p:nvPr/>
        </p:nvSpPr>
        <p:spPr>
          <a:xfrm>
            <a:off x="144000" y="3897000"/>
            <a:ext cx="4629960" cy="154137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DKAN:0, CKAN:0, JUNAR:9, ARCGIS: 525, OPEN DATA SOFT:17, PMYDATA:0, UDATA:11, SOCRATA:18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Times New Roman"/>
                <a:ea typeface="Times New Roman"/>
                <a:cs typeface="Times New Roman"/>
                <a:sym typeface="Times New Roman"/>
              </a:rPr>
              <a:t>TOTAL: 85.000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49"/>
          <p:cNvSpPr/>
          <p:nvPr/>
        </p:nvSpPr>
        <p:spPr>
          <a:xfrm>
            <a:off x="4856750" y="3792255"/>
            <a:ext cx="5038578" cy="154137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CKAN: 406, DKAN:50, SOCRATA:172, ARCGIS:78, JUNAR: 12, UDATA:20, PMYDATA: 3, OPENDATASOFT:58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Times New Roman"/>
                <a:ea typeface="Times New Roman"/>
                <a:cs typeface="Times New Roman"/>
                <a:sym typeface="Times New Roman"/>
              </a:rPr>
              <a:t>TOTAL: 4000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/>
        </p:nvSpPr>
        <p:spPr>
          <a:xfrm>
            <a:off x="504000" y="301320"/>
            <a:ext cx="9071700" cy="637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rgbClr val="FFFFFF"/>
                </a:solidFill>
              </a:rPr>
              <a:t>Resultados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0"/>
          <p:cNvSpPr txBox="1"/>
          <p:nvPr/>
        </p:nvSpPr>
        <p:spPr>
          <a:xfrm>
            <a:off x="7227360" y="6887160"/>
            <a:ext cx="23484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0"/>
          <p:cNvSpPr/>
          <p:nvPr/>
        </p:nvSpPr>
        <p:spPr>
          <a:xfrm>
            <a:off x="144000" y="3897000"/>
            <a:ext cx="4629960" cy="154137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ARCGIS: 82 OPENDATASOFT: 300 UDATA: 1 SOCRATA:151 JUNAR:287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50"/>
          <p:cNvSpPr/>
          <p:nvPr/>
        </p:nvSpPr>
        <p:spPr>
          <a:xfrm>
            <a:off x="4856750" y="3792255"/>
            <a:ext cx="5038578" cy="154137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CKAN:14340 DKAN: 24870 SOCRATA: 507 ARCGIS: 943 JUNAR: 331 UDATA: 38643 PUBLISH MY DATA: 113 OPENDATASOFT: 432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" name="Google Shape;3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1220"/>
            <a:ext cx="4365788" cy="2548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588" y="1091220"/>
            <a:ext cx="4365788" cy="2548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rgbClr val="FFFFFF"/>
                </a:solidFill>
              </a:rPr>
              <a:t>Conclusão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51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3200"/>
              <a:buChar char="●"/>
            </a:pPr>
            <a:r>
              <a:rPr lang="pt-BR" sz="3200">
                <a:solidFill>
                  <a:srgbClr val="0066CC"/>
                </a:solidFill>
              </a:rPr>
              <a:t>8 plataformas identificadas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3200"/>
              <a:buChar char="●"/>
            </a:pPr>
            <a:r>
              <a:rPr lang="pt-BR" sz="3200">
                <a:solidFill>
                  <a:srgbClr val="0066CC"/>
                </a:solidFill>
              </a:rPr>
              <a:t>Tabela comparativa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3200"/>
              <a:buChar char="●"/>
            </a:pPr>
            <a:r>
              <a:rPr lang="pt-BR" sz="3200">
                <a:solidFill>
                  <a:srgbClr val="0066CC"/>
                </a:solidFill>
              </a:rPr>
              <a:t>Scripts de identificação e extração de dados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51"/>
          <p:cNvSpPr txBox="1"/>
          <p:nvPr/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2"/>
          <p:cNvSpPr txBox="1"/>
          <p:nvPr/>
        </p:nvSpPr>
        <p:spPr>
          <a:xfrm>
            <a:off x="504000" y="301320"/>
            <a:ext cx="9071700" cy="637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Trabalhos futuros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52"/>
          <p:cNvSpPr txBox="1"/>
          <p:nvPr/>
        </p:nvSpPr>
        <p:spPr>
          <a:xfrm>
            <a:off x="504000" y="1769040"/>
            <a:ext cx="90717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9144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pt-BR" sz="32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Identificação de mais plataformas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9144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pt-BR" sz="32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Massas de testes maiores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9144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pt-BR" sz="32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Comparação mais ampla ent</a:t>
            </a:r>
            <a:r>
              <a:rPr lang="pt-BR" sz="3200">
                <a:solidFill>
                  <a:srgbClr val="0066CC"/>
                </a:solidFill>
              </a:rPr>
              <a:t>re as plataformas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52"/>
          <p:cNvSpPr txBox="1"/>
          <p:nvPr/>
        </p:nvSpPr>
        <p:spPr>
          <a:xfrm>
            <a:off x="7227360" y="6887160"/>
            <a:ext cx="23484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Bibliografia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53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66CC"/>
                </a:solidFill>
              </a:rPr>
              <a:t>CORRÊA, A. S; ZANDER, Pär-Ola; SILVA, F. S. C. da. Investigating open data portals automatically: a methodology and some illustrations. 2018. Disponível em: http://delivery.acm.org/10.1145/3210000/3209292/a82-correa.pdf?ip=179.159.215.23&amp;amp;id=3209292&amp;amp;acc=AUTHOR%2DIZED&amp;amp;key=4D4702B0C3E38B35%2E4D4702B0C3E38B35%2E4D4702B0C3E38B35%2E08F9E9F457215076&amp;amp;__acm__=1572392159_1a2b669185ad68148e2f61a5c3b122cb</a:t>
            </a:r>
            <a:endParaRPr sz="1800">
              <a:solidFill>
                <a:srgbClr val="0066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66CC"/>
                </a:solidFill>
              </a:rPr>
              <a:t>ESRI. An Open Data Approach That Works. 2015. Disponível em: http://www.esri.com/library/brochures/pdfs/open-data-government.pdf. Acesso em 02 out 2018.</a:t>
            </a:r>
            <a:endParaRPr sz="1800">
              <a:solidFill>
                <a:srgbClr val="0066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66CC"/>
                </a:solidFill>
              </a:rPr>
              <a:t>CONEGLIAN, C. S; SEGUNDO, J. E. S; Profissional da Informação no contexto dos dados abertos: uso do CKAN para a disponibilização e a organização de dados. V. 5, n. 2. 2016.</a:t>
            </a:r>
            <a:endParaRPr sz="1800">
              <a:solidFill>
                <a:srgbClr val="0066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66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66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66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66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66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66CC"/>
              </a:solidFill>
            </a:endParaRPr>
          </a:p>
        </p:txBody>
      </p:sp>
      <p:sp>
        <p:nvSpPr>
          <p:cNvPr id="332" name="Google Shape;332;p53"/>
          <p:cNvSpPr txBox="1"/>
          <p:nvPr/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 geral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9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9144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pt-BR" sz="3200">
                <a:solidFill>
                  <a:srgbClr val="0066CC"/>
                </a:solidFill>
              </a:rPr>
              <a:t>Identificar portais de dados abertos governamentais a partir do desenvolvimento de assinaturas, verificação da disponibilidade e análise automatizada das plataformas de software mais utilizadas na área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9"/>
          <p:cNvSpPr txBox="1"/>
          <p:nvPr/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Objetivos específicos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0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9144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pt-BR" sz="32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a) Levantar as principais plataformas de dados abertos em utilização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9144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pt-BR" sz="32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b) Mapear as características em comum e meios de acesso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9144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pt-BR" sz="32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c) Desenvolver os algoritmos de </a:t>
            </a:r>
            <a:r>
              <a:rPr lang="pt-BR" sz="3200">
                <a:solidFill>
                  <a:srgbClr val="0066CC"/>
                </a:solidFill>
              </a:rPr>
              <a:t>identificação de plataformas</a:t>
            </a:r>
            <a:endParaRPr sz="3200">
              <a:solidFill>
                <a:srgbClr val="0066CC"/>
              </a:solidFill>
            </a:endParaRPr>
          </a:p>
          <a:p>
            <a:pPr indent="-9144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pt-BR" sz="32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d) Extrair dados de utilização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0"/>
          <p:cNvSpPr txBox="1"/>
          <p:nvPr/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Justificativa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9144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pt-BR" sz="32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Não existência de relatos de uma ferramenta automatizada para a identificação e extração de dados de cada portal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9144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pt-BR" sz="32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Custo e tempo para identificar novamente de maneira manual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Fundamentação teórica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Dados abertos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9144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pt-BR" sz="32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Dados abertos são dados, pelos quais se entendem textos, imagens, fotos, planilhas, que estão disponíveis para qualquer pessoa, estão livres para serem utilizados, distribuídos, sujeitos, no máximo, a terem que referenciar a legítima fonte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2"/>
          <p:cNvSpPr txBox="1"/>
          <p:nvPr/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Fundamentação teórica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3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Open Government Data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8001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pt-BR" sz="28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O Open Government Data (OGD) é uma filosofia, um movimento que busca promover a transparência política dos governos, fiscalizá-los e, responsabilizá-los por erros e promessas não cumpridas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3"/>
          <p:cNvSpPr txBox="1"/>
          <p:nvPr/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Fundamentação teórica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4"/>
          <p:cNvSpPr txBox="1"/>
          <p:nvPr/>
        </p:nvSpPr>
        <p:spPr>
          <a:xfrm>
            <a:off x="504000" y="1769040"/>
            <a:ext cx="9071640" cy="47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9144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pt-BR" sz="3200">
                <a:solidFill>
                  <a:srgbClr val="0066CC"/>
                </a:solidFill>
              </a:rPr>
              <a:t>Critérios para dados abertos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2400"/>
              <a:buFont typeface="Noto Sans Symbols"/>
              <a:buChar char="●"/>
            </a:pPr>
            <a:r>
              <a:rPr lang="pt-BR" sz="2400">
                <a:solidFill>
                  <a:srgbClr val="0066CC"/>
                </a:solidFill>
              </a:rPr>
              <a:t>Eles devem ser completos, ou seja, não possuírem limitações de privacidade</a:t>
            </a:r>
            <a:endParaRPr sz="2400">
              <a:solidFill>
                <a:srgbClr val="0066CC"/>
              </a:solidFill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</a:pPr>
            <a:r>
              <a:rPr lang="pt-BR" sz="2400">
                <a:solidFill>
                  <a:srgbClr val="0066CC"/>
                </a:solidFill>
              </a:rPr>
              <a:t>Primários, disponíveis com o menor número possível de alterações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</a:pPr>
            <a:r>
              <a:rPr lang="pt-BR" sz="2400">
                <a:solidFill>
                  <a:srgbClr val="0066CC"/>
                </a:solidFill>
              </a:rPr>
              <a:t>Atuais, estarem disponíveis assim que solicitados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2400"/>
              <a:buFont typeface="Noto Sans Symbols"/>
              <a:buChar char="●"/>
            </a:pPr>
            <a:r>
              <a:rPr lang="pt-BR" sz="2400">
                <a:solidFill>
                  <a:srgbClr val="0066CC"/>
                </a:solidFill>
              </a:rPr>
              <a:t>Acessíveis, disponíveis para o maior número de pessoas e o maior número de finalidades possíveis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4"/>
          <p:cNvSpPr txBox="1"/>
          <p:nvPr/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/>
        </p:nvSpPr>
        <p:spPr>
          <a:xfrm>
            <a:off x="504000" y="301320"/>
            <a:ext cx="9071700" cy="637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Fundamentação teórica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 txBox="1"/>
          <p:nvPr/>
        </p:nvSpPr>
        <p:spPr>
          <a:xfrm>
            <a:off x="504000" y="1769040"/>
            <a:ext cx="9071700" cy="47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9144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pt-BR" sz="3200">
                <a:solidFill>
                  <a:srgbClr val="0066CC"/>
                </a:solidFill>
              </a:rPr>
              <a:t>Critérios para dados abertos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2400"/>
              <a:buFont typeface="Noto Sans Symbols"/>
              <a:buChar char="●"/>
            </a:pPr>
            <a:r>
              <a:rPr lang="pt-BR" sz="2400">
                <a:solidFill>
                  <a:srgbClr val="0066CC"/>
                </a:solidFill>
              </a:rPr>
              <a:t>Devem ser processáveis por máquinas, ou seja, deve possibilitar o processamento automatizado;</a:t>
            </a:r>
            <a:endParaRPr sz="2400">
              <a:solidFill>
                <a:srgbClr val="0066CC"/>
              </a:solidFill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2400"/>
              <a:buFont typeface="Noto Sans Symbols"/>
              <a:buChar char="●"/>
            </a:pPr>
            <a:r>
              <a:rPr lang="pt-BR" sz="2400">
                <a:solidFill>
                  <a:srgbClr val="0066CC"/>
                </a:solidFill>
              </a:rPr>
              <a:t>Devem ser não-discriminatórios, devem estar disponíveis para todos, sem exceção e nenhuma exigência prévia, por exemplo, cadastros, preenchimento de formulários;</a:t>
            </a:r>
            <a:endParaRPr sz="2400">
              <a:solidFill>
                <a:srgbClr val="0066CC"/>
              </a:solidFill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2400"/>
              <a:buFont typeface="Noto Sans Symbols"/>
              <a:buChar char="●"/>
            </a:pPr>
            <a:r>
              <a:rPr lang="pt-BR" sz="2400">
                <a:solidFill>
                  <a:srgbClr val="0066CC"/>
                </a:solidFill>
              </a:rPr>
              <a:t>Devem ser não-proprietários, estejam em um formato que não seja de posse de nenhuma entidade;</a:t>
            </a:r>
            <a:endParaRPr sz="2400">
              <a:solidFill>
                <a:srgbClr val="0066CC"/>
              </a:solidFill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2400"/>
              <a:buFont typeface="Noto Sans Symbols"/>
              <a:buChar char="●"/>
            </a:pPr>
            <a:r>
              <a:rPr lang="pt-BR" sz="2400">
                <a:solidFill>
                  <a:srgbClr val="0066CC"/>
                </a:solidFill>
              </a:rPr>
              <a:t>E por fim, livres de licença, não haja nenhuma restrição ligada a patentes, direitos autorais.</a:t>
            </a:r>
            <a:endParaRPr sz="2400">
              <a:solidFill>
                <a:srgbClr val="0066CC"/>
              </a:solidFill>
            </a:endParaRPr>
          </a:p>
        </p:txBody>
      </p:sp>
      <p:sp>
        <p:nvSpPr>
          <p:cNvPr id="190" name="Google Shape;190;p35"/>
          <p:cNvSpPr txBox="1"/>
          <p:nvPr/>
        </p:nvSpPr>
        <p:spPr>
          <a:xfrm>
            <a:off x="7227360" y="6887160"/>
            <a:ext cx="23484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